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56" r:id="rId2"/>
    <p:sldId id="265" r:id="rId3"/>
    <p:sldId id="266" r:id="rId4"/>
    <p:sldId id="259" r:id="rId5"/>
    <p:sldId id="260" r:id="rId6"/>
    <p:sldId id="261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7C3"/>
    <a:srgbClr val="F1F2F2"/>
    <a:srgbClr val="779BBB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70" y="2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78CA-9293-4A43-9071-6185E046FDC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03E8-BB42-4222-B279-7B33A8A5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03E8-BB42-4222-B279-7B33A8A50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9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0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1D8685-B550-446E-8485-C40FB3C9FCE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8F3EBF-E7BD-4AAC-AFC2-EB74FC06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s=1&amp;sca_esv=bbe24cb31649d4ed&amp;sxsrf=AE3TifMpB8UsE0TU2suSdu7Uwjv9D4LhLA%3A1755190445175&amp;q=social+media&amp;sa=X&amp;ved=2ahUKEwjz1Nz34YqPAxWJUaQEHXyoEbUQxccNegQILRAC&amp;mstk=AUtExfABBYjNOWqQ9oEPletprJMuur7NtYC-AKhdzrmXz-OiQDqz6Pc5aJ2sKFobsruIS7ogaA5bW03nxQrgAPE_g2YQ_KTeRp5UP4LK9NRFVFxz5-j0_8hwLqYG5Ar1s0Oq214EsTSlst8_F-sEO4hjoMPXSygvxMJfp9DVAqiMcEz3A3I&amp;csui=3" TargetMode="External"/><Relationship Id="rId2" Type="http://schemas.openxmlformats.org/officeDocument/2006/relationships/hyperlink" Target="https://www.google.com/search?cs=1&amp;sca_esv=bbe24cb31649d4ed&amp;sxsrf=AE3TifMpB8UsE0TU2suSdu7Uwjv9D4LhLA%3A1755190445175&amp;q=World+Wide+Web&amp;sa=X&amp;ved=2ahUKEwjz1Nz34YqPAxWJUaQEHXyoEbUQxccNegQILRAB&amp;mstk=AUtExfABBYjNOWqQ9oEPletprJMuur7NtYC-AKhdzrmXz-OiQDqz6Pc5aJ2sKFobsruIS7ogaA5bW03nxQrgAPE_g2YQ_KTeRp5UP4LK9NRFVFxz5-j0_8hwLqYG5Ar1s0Oq214EsTSlst8_F-sEO4hjoMPXSygvxMJfp9DVAqiMcEz3A3I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tablette-main-ipad-structure-1704777/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search?cs=1&amp;sca_esv=bbe24cb31649d4ed&amp;sxsrf=AE3TifMpB8UsE0TU2suSdu7Uwjv9D4LhLA%3A1755190445175&amp;q=Social+media&amp;sa=X&amp;ved=2ahUKEwjz1Nz34YqPAxWJUaQEHXyoEbUQxccNegUImwEQAQ&amp;mstk=AUtExfABBYjNOWqQ9oEPletprJMuur7NtYC-AKhdzrmXz-OiQDqz6Pc5aJ2sKFobsruIS7ogaA5bW03nxQrgAPE_g2YQ_KTeRp5UP4LK9NRFVFxz5-j0_8hwLqYG5Ar1s0Oq214EsTSlst8_F-sEO4hjoMPXSygvxMJfp9DVAqiMcEz3A3I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comunicaci%C3%B3n-internet-192769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businessnews.com/financial-glossary/information-technolog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worldonline.com/special-features/2023/01/23/499912/online-banking-still-a-rising-tren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i.club/ai-revoluciona-medios-y-entretenimient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s=1&amp;sca_esv=bbe24cb31649d4ed&amp;sxsrf=AE3TifMpB8UsE0TU2suSdu7Uwjv9D4LhLA%3A1755190445175&amp;q=Internet+of+Things&amp;sa=X&amp;ved=2ahUKEwjz1Nz34YqPAxWJUaQEHXyoEbUQxccNegQIYxAB&amp;mstk=AUtExfABBYjNOWqQ9oEPletprJMuur7NtYC-AKhdzrmXz-OiQDqz6Pc5aJ2sKFobsruIS7ogaA5bW03nxQrgAPE_g2YQ_KTeRp5UP4LK9NRFVFxz5-j0_8hwLqYG5Ar1s0Oq214EsTSlst8_F-sEO4hjoMPXSygvxMJfp9DVAqiMcEz3A3I&amp;csui=3" TargetMode="External"/><Relationship Id="rId2" Type="http://schemas.openxmlformats.org/officeDocument/2006/relationships/hyperlink" Target="https://www.google.com/search?cs=1&amp;sca_esv=bbe24cb31649d4ed&amp;sxsrf=AE3TifMpB8UsE0TU2suSdu7Uwjv9D4LhLA%3A1755190445175&amp;q=Artificial+Intelligence&amp;sa=X&amp;ved=2ahUKEwjz1Nz34YqPAxWJUaQEHXyoEbUQxccNegQIYBAB&amp;mstk=AUtExfABBYjNOWqQ9oEPletprJMuur7NtYC-AKhdzrmXz-OiQDqz6Pc5aJ2sKFobsruIS7ogaA5bW03nxQrgAPE_g2YQ_KTeRp5UP4LK9NRFVFxz5-j0_8hwLqYG5Ar1s0Oq214EsTSlst8_F-sEO4hjoMPXSygvxMJfp9DVAqiMcEz3A3I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ulse/ai-future-trends-2025-frank-feather-quantumaifuturist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ivinglib.org/why-taking-a-step-back-from-social-impact-assessment-can-lead-to-better-resul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google.com/search?cs=1&amp;sca_esv=bbe24cb31649d4ed&amp;sxsrf=AE3TifMpB8UsE0TU2suSdu7Uwjv9D4LhLA%3A1755190445175&amp;q=Cybersecurity+threats&amp;sa=X&amp;ved=2ahUKEwjz1Nz34YqPAxWJUaQEHXyoEbUQxccNegUIugEQAQ&amp;mstk=AUtExfABBYjNOWqQ9oEPletprJMuur7NtYC-AKhdzrmXz-OiQDqz6Pc5aJ2sKFobsruIS7ogaA5bW03nxQrgAPE_g2YQ_KTeRp5UP4LK9NRFVFxz5-j0_8hwLqYG5Ar1s0Oq214EsTSlst8_F-sEO4hjoMPXSygvxMJfp9DVAqiMcEz3A3I&amp;csui=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olution.pro/es/t/internet-technologies/internet-overview/resumen-de-inter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udlvirtual.edu.pe/en/what-are-the-5-components-of-data-communication-system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3421" y="1200396"/>
            <a:ext cx="7841181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900" b="1" dirty="0">
                <a:latin typeface="Century Schoolbook" panose="02040604050505020304" pitchFamily="18" charset="0"/>
              </a:rPr>
              <a:t>NETWORKING FUNDAMENTALS </a:t>
            </a:r>
            <a:br>
              <a:rPr lang="en-US" sz="5600" b="1" dirty="0"/>
            </a:br>
            <a:endParaRPr lang="en-US" sz="56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2693EB-1E52-1F06-7573-6453B7C06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3919" y="3141378"/>
            <a:ext cx="6460184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NETWORKS </a:t>
            </a:r>
          </a:p>
        </p:txBody>
      </p:sp>
      <p:pic>
        <p:nvPicPr>
          <p:cNvPr id="26" name="Picture 25" descr="A 3D pattern of ring shapes connected by lines">
            <a:extLst>
              <a:ext uri="{FF2B5EF4-FFF2-40B4-BE49-F238E27FC236}">
                <a16:creationId xmlns:a16="http://schemas.microsoft.com/office/drawing/2014/main" id="{FE1CA0A1-4EA4-87B1-D7BD-2A9975A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17" r="37395"/>
          <a:stretch>
            <a:fillRect/>
          </a:stretch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41084031-3F0C-DA35-0787-AE7653DC7742}"/>
              </a:ext>
            </a:extLst>
          </p:cNvPr>
          <p:cNvSpPr/>
          <p:nvPr/>
        </p:nvSpPr>
        <p:spPr>
          <a:xfrm>
            <a:off x="210394" y="6069026"/>
            <a:ext cx="4620552" cy="558351"/>
          </a:xfrm>
          <a:prstGeom prst="flowChartPunchedTape">
            <a:avLst/>
          </a:prstGeom>
          <a:solidFill>
            <a:srgbClr val="1287C3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rgbClr val="F1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Aminata Jalloh</a:t>
            </a:r>
          </a:p>
        </p:txBody>
      </p:sp>
    </p:spTree>
    <p:extLst>
      <p:ext uri="{BB962C8B-B14F-4D97-AF65-F5344CB8AC3E}">
        <p14:creationId xmlns:p14="http://schemas.microsoft.com/office/powerpoint/2010/main" val="11305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166F-6233-0C7B-1EF6-FB185F1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82" y="1487978"/>
            <a:ext cx="10145911" cy="40150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is a vast interconnection of computers that connect computers across the world; and it is used for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7342F-9B76-10D2-4CDD-F8768C77148F}"/>
              </a:ext>
            </a:extLst>
          </p:cNvPr>
          <p:cNvSpPr txBox="1"/>
          <p:nvPr/>
        </p:nvSpPr>
        <p:spPr>
          <a:xfrm>
            <a:off x="1475282" y="800135"/>
            <a:ext cx="924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82768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F228-6804-440D-B796-8489C73D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11" y="132179"/>
            <a:ext cx="10018713" cy="3594777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global network connecting billions of devices.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communication, information sharing, and access to vast resources.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from ARPANET to the modern internet.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technologies: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World Wide Web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email,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social media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 descr="Hands holding a tablet with icons above it">
            <a:extLst>
              <a:ext uri="{FF2B5EF4-FFF2-40B4-BE49-F238E27FC236}">
                <a16:creationId xmlns:a16="http://schemas.microsoft.com/office/drawing/2014/main" id="{C0C72E45-7259-72B8-34CF-4EE732CB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1125" y="3138053"/>
            <a:ext cx="4919484" cy="3469261"/>
          </a:xfrm>
        </p:spPr>
      </p:pic>
    </p:spTree>
    <p:extLst>
      <p:ext uri="{BB962C8B-B14F-4D97-AF65-F5344CB8AC3E}">
        <p14:creationId xmlns:p14="http://schemas.microsoft.com/office/powerpoint/2010/main" val="310208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4CD8-1C63-09D5-0F40-606A9571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1811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&amp;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7D3B-B238-C9C4-18BB-20E3099A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688" y="1305098"/>
            <a:ext cx="10018713" cy="2826327"/>
          </a:xfrm>
        </p:spPr>
        <p:txBody>
          <a:bodyPr>
            <a:normAutofit lnSpcReduction="10000"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Instant messaging and global reach. </a:t>
            </a:r>
          </a:p>
          <a:p>
            <a:pPr lvl="1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Social media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Connecting with friends, family, and communities. 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conferencing: Remote meetings and collaboration. 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ED7C9-6B60-C099-E0AE-7F234214D136}"/>
              </a:ext>
            </a:extLst>
          </p:cNvPr>
          <p:cNvGrpSpPr/>
          <p:nvPr/>
        </p:nvGrpSpPr>
        <p:grpSpPr>
          <a:xfrm>
            <a:off x="3956185" y="3874726"/>
            <a:ext cx="4296253" cy="2737180"/>
            <a:chOff x="3956185" y="3874726"/>
            <a:chExt cx="4296253" cy="27371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9E1FB6-7EEE-8475-7FB7-0D3C48B01C77}"/>
                </a:ext>
              </a:extLst>
            </p:cNvPr>
            <p:cNvSpPr/>
            <p:nvPr/>
          </p:nvSpPr>
          <p:spPr>
            <a:xfrm>
              <a:off x="3956185" y="3880138"/>
              <a:ext cx="4279629" cy="2731768"/>
            </a:xfrm>
            <a:prstGeom prst="rect">
              <a:avLst/>
            </a:prstGeom>
            <a:noFill/>
            <a:ln w="57150">
              <a:solidFill>
                <a:srgbClr val="1287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hand touching a screen">
              <a:extLst>
                <a:ext uri="{FF2B5EF4-FFF2-40B4-BE49-F238E27FC236}">
                  <a16:creationId xmlns:a16="http://schemas.microsoft.com/office/drawing/2014/main" id="{E76AC35B-D769-1808-6D16-1C620B58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72809" y="3874726"/>
              <a:ext cx="4279629" cy="2737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5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E34B-AA41-BD45-BEEA-30D2C956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87285"/>
            <a:ext cx="10018713" cy="82711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&amp;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C56-9B32-D867-1742-85E4CBD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696191"/>
            <a:ext cx="10018713" cy="2410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Access to vast online libraries and databases. </a:t>
            </a:r>
          </a:p>
          <a:p>
            <a:pPr lvl="1"/>
            <a:r>
              <a:rPr lang="en-US" sz="2800" dirty="0"/>
              <a:t>Research, learning, and staying informed. </a:t>
            </a:r>
          </a:p>
          <a:p>
            <a:pPr lvl="1"/>
            <a:r>
              <a:rPr lang="en-US" sz="2800" dirty="0"/>
              <a:t>Online courses and educational resources. </a:t>
            </a:r>
          </a:p>
          <a:p>
            <a:endParaRPr lang="en-US" sz="3200" dirty="0"/>
          </a:p>
        </p:txBody>
      </p:sp>
      <p:pic>
        <p:nvPicPr>
          <p:cNvPr id="5" name="Picture 4" descr="A diagram of information technology&#10;&#10;AI-generated content may be incorrect.">
            <a:extLst>
              <a:ext uri="{FF2B5EF4-FFF2-40B4-BE49-F238E27FC236}">
                <a16:creationId xmlns:a16="http://schemas.microsoft.com/office/drawing/2014/main" id="{3670BF8F-3802-C709-0B5F-9F3D460D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0449" y="2888672"/>
            <a:ext cx="6086433" cy="3760296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202929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EB79-01CE-66D7-4C87-09DD4782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32865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 &amp;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8CA9-C5D7-77EA-1C2C-BB2551CB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64772"/>
            <a:ext cx="10018713" cy="251044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lvl="1"/>
            <a:r>
              <a:rPr lang="en-US" sz="2800" dirty="0"/>
              <a:t>Online shopping and e-commerce. </a:t>
            </a:r>
          </a:p>
          <a:p>
            <a:pPr lvl="1"/>
            <a:r>
              <a:rPr lang="en-US" sz="2800" dirty="0"/>
              <a:t>Banking and financial transactions. </a:t>
            </a:r>
          </a:p>
          <a:p>
            <a:pPr lvl="1"/>
            <a:r>
              <a:rPr lang="en-US" sz="2800" dirty="0"/>
              <a:t>Job searching and career development. </a:t>
            </a:r>
          </a:p>
          <a:p>
            <a:endParaRPr lang="en-US" sz="3200" dirty="0"/>
          </a:p>
        </p:txBody>
      </p:sp>
      <p:pic>
        <p:nvPicPr>
          <p:cNvPr id="5" name="Picture 4" descr="A hand holding a mobile phone&#10;&#10;AI-generated content may be incorrect.">
            <a:extLst>
              <a:ext uri="{FF2B5EF4-FFF2-40B4-BE49-F238E27FC236}">
                <a16:creationId xmlns:a16="http://schemas.microsoft.com/office/drawing/2014/main" id="{C6962BE3-5CF1-9B4F-5B5A-F6F19CC3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5604" y="3050771"/>
            <a:ext cx="4425931" cy="3563736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363387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4A6C-F2CE-4A68-8C17-2E2F1143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23950"/>
            <a:ext cx="10018713" cy="847898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&amp; MEDIA</a:t>
            </a:r>
            <a:b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1287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1FB3-52A0-6AE6-9A1E-15942C8A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47899"/>
            <a:ext cx="10018713" cy="2369126"/>
          </a:xfrm>
        </p:spPr>
        <p:txBody>
          <a:bodyPr>
            <a:normAutofit lnSpcReduction="10000"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 movies and music. 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Gaming and online entertainment. 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interaction through online communities. 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AFDD24-92AA-9C11-44C9-D85DD06B6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4328" y="2955215"/>
            <a:ext cx="6454487" cy="3633876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83143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9B04-B361-885E-E9FA-54428B05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77" y="120535"/>
            <a:ext cx="10018713" cy="94626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&amp; FUTURE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304A-57D9-203F-E006-53E35D03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55966"/>
            <a:ext cx="10126780" cy="2473034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Artificial Intelligence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(AI) and machine learning. </a:t>
            </a:r>
          </a:p>
          <a:p>
            <a:pPr lvl="1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Internet of Things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(IoT). 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 and big data. 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future trends&#10;&#10;AI-generated content may be incorrect.">
            <a:extLst>
              <a:ext uri="{FF2B5EF4-FFF2-40B4-BE49-F238E27FC236}">
                <a16:creationId xmlns:a16="http://schemas.microsoft.com/office/drawing/2014/main" id="{CDE651A7-4247-F6B5-F3FC-E755DFF4F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74818" y="3214298"/>
            <a:ext cx="6442364" cy="3523167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27710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8B69-0B51-A307-146E-1B2B16C8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15" y="116378"/>
            <a:ext cx="10018713" cy="133003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INTERNET'S IMPACT</a:t>
            </a:r>
            <a:b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1287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E052-F9FB-846F-3948-35F3F2B3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89215"/>
            <a:ext cx="10018713" cy="265176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1287C3"/>
                </a:solidFill>
              </a:rPr>
              <a:t>Positive Impacts</a:t>
            </a:r>
          </a:p>
          <a:p>
            <a:pPr lvl="1"/>
            <a:r>
              <a:rPr lang="en-US" sz="2800" dirty="0"/>
              <a:t>Increased access to information and education.</a:t>
            </a:r>
          </a:p>
          <a:p>
            <a:pPr lvl="1"/>
            <a:r>
              <a:rPr lang="en-US" sz="2800" dirty="0"/>
              <a:t>Global connectivity and communication.</a:t>
            </a:r>
          </a:p>
          <a:p>
            <a:pPr lvl="1"/>
            <a:r>
              <a:rPr lang="en-US" sz="2800" dirty="0"/>
              <a:t>Economic opportunities and growth.</a:t>
            </a:r>
          </a:p>
          <a:p>
            <a:endParaRPr lang="en-US" sz="3200" dirty="0"/>
          </a:p>
        </p:txBody>
      </p:sp>
      <p:pic>
        <p:nvPicPr>
          <p:cNvPr id="5" name="Picture 4" descr="A diagram of a diagram of areas&#10;&#10;AI-generated content may be incorrect.">
            <a:extLst>
              <a:ext uri="{FF2B5EF4-FFF2-40B4-BE49-F238E27FC236}">
                <a16:creationId xmlns:a16="http://schemas.microsoft.com/office/drawing/2014/main" id="{CC9B490F-2686-900B-E67C-854FC6D22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9564" y="3321856"/>
            <a:ext cx="4032872" cy="3419766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407068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C665F-54DC-0B73-4784-BD3CE22108C4}"/>
              </a:ext>
            </a:extLst>
          </p:cNvPr>
          <p:cNvSpPr txBox="1"/>
          <p:nvPr/>
        </p:nvSpPr>
        <p:spPr>
          <a:xfrm>
            <a:off x="1631373" y="457199"/>
            <a:ext cx="99815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Cybersecurity threats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data privacy.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misinformation and fake news.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isolation and addiction.</a:t>
            </a:r>
          </a:p>
          <a:p>
            <a:pPr lvl="1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diagram of a computer network">
            <a:extLst>
              <a:ext uri="{FF2B5EF4-FFF2-40B4-BE49-F238E27FC236}">
                <a16:creationId xmlns:a16="http://schemas.microsoft.com/office/drawing/2014/main" id="{A682000F-F672-D959-A61C-3DCE86767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2298" y="2477143"/>
            <a:ext cx="5467403" cy="4149368"/>
          </a:xfrm>
          <a:prstGeom prst="rect">
            <a:avLst/>
          </a:prstGeom>
          <a:ln w="57150">
            <a:solidFill>
              <a:srgbClr val="1287C3"/>
            </a:solidFill>
          </a:ln>
        </p:spPr>
      </p:pic>
    </p:spTree>
    <p:extLst>
      <p:ext uri="{BB962C8B-B14F-4D97-AF65-F5344CB8AC3E}">
        <p14:creationId xmlns:p14="http://schemas.microsoft.com/office/powerpoint/2010/main" val="249430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B574-7232-04E7-E0ED-B32EDD0B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156162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THE INTERNET</a:t>
            </a:r>
            <a:b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1287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FAD4-486B-7887-A916-B1E8B4FC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31273"/>
            <a:ext cx="10018713" cy="2493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continues to evolve at a rapid pace.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integration into our daily lives.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responsible internet use.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0D03-C9DC-6BB3-BA61-2621AC0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1287C3"/>
                </a:solidFill>
                <a:latin typeface="Century Schoolbook" panose="02040604050505020304" pitchFamily="18" charset="0"/>
              </a:rPr>
              <a:t>INTRODUCTION</a:t>
            </a:r>
            <a:r>
              <a:rPr lang="en-US" dirty="0">
                <a:solidFill>
                  <a:srgbClr val="B01513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ACCF-34AC-5A93-38FB-96E9785D28C9}"/>
              </a:ext>
            </a:extLst>
          </p:cNvPr>
          <p:cNvSpPr txBox="1">
            <a:spLocks/>
          </p:cNvSpPr>
          <p:nvPr/>
        </p:nvSpPr>
        <p:spPr>
          <a:xfrm>
            <a:off x="1540667" y="2241395"/>
            <a:ext cx="9905999" cy="35417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network is a group of computers and other devices, such as personal Digital Assistant (PDA) or a printer, connected with a medium, such as a cable. A network can be created to enable the devices communicate or share resources, such as file or a printer. </a:t>
            </a:r>
          </a:p>
        </p:txBody>
      </p:sp>
    </p:spTree>
    <p:extLst>
      <p:ext uri="{BB962C8B-B14F-4D97-AF65-F5344CB8AC3E}">
        <p14:creationId xmlns:p14="http://schemas.microsoft.com/office/powerpoint/2010/main" val="117272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9EBE-0225-842A-E032-2F534D73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1287C3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THANKYOU FOR YOUR ATTENTION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625E-EB5E-7DE8-0EC7-5BAA8CEF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1287C3"/>
                </a:solidFill>
                <a:latin typeface="Footlight MT Light" panose="0204060206030A020304" pitchFamily="18" charset="0"/>
              </a:rPr>
              <a:t>OPEN FOR QUESTIONS &amp; DISCUSSION </a:t>
            </a:r>
          </a:p>
        </p:txBody>
      </p:sp>
    </p:spTree>
    <p:extLst>
      <p:ext uri="{BB962C8B-B14F-4D97-AF65-F5344CB8AC3E}">
        <p14:creationId xmlns:p14="http://schemas.microsoft.com/office/powerpoint/2010/main" val="190396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0D7E8E-7854-BCF6-732C-0EB0D1D2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32956" cy="1752599"/>
          </a:xfrm>
        </p:spPr>
        <p:txBody>
          <a:bodyPr/>
          <a:lstStyle/>
          <a:p>
            <a:r>
              <a:rPr lang="en-US" sz="3200" b="1" cap="none" dirty="0">
                <a:solidFill>
                  <a:srgbClr val="1287C3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A network provides various features and they are as follow:</a:t>
            </a:r>
            <a:r>
              <a:rPr lang="en-US" b="1" dirty="0">
                <a:solidFill>
                  <a:srgbClr val="1287C3"/>
                </a:solidFill>
                <a:latin typeface="Century Schoolbook" panose="02040604050505020304" pitchFamily="18" charset="0"/>
              </a:rPr>
              <a:t>		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68089-E045-B0A1-D5D8-216A8543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Sharing: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access or share data stored on a computers over a network spread across geographical location.</a:t>
            </a:r>
          </a:p>
          <a:p>
            <a:r>
              <a:rPr lang="en-US" sz="28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Sharing: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share a hardware peripheral devices, such as printers and scanners, over the network rather than investing in individuals' resources for each computer </a:t>
            </a:r>
          </a:p>
        </p:txBody>
      </p:sp>
    </p:spTree>
    <p:extLst>
      <p:ext uri="{BB962C8B-B14F-4D97-AF65-F5344CB8AC3E}">
        <p14:creationId xmlns:p14="http://schemas.microsoft.com/office/powerpoint/2010/main" val="364277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71798"/>
            <a:ext cx="9404723" cy="140053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1287C3"/>
                </a:solidFill>
                <a:latin typeface="Century Schoolbook" panose="02040604050505020304" pitchFamily="18" charset="0"/>
              </a:rPr>
              <a:t>DATA &amp;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71" y="1432290"/>
            <a:ext cx="10306458" cy="5356928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r>
              <a:rPr lang="en-US" sz="28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efers to the raw facts that are collected while information refers to processed data that enables us to take decisions.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Example; When result of a particular test is declared it contains data of all students, when you find the marks, you have scored you have the information that lets you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whether you have passed or failed.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any information which is presented in a form that is agreed and accepted upon by is creators and users.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1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1287C3"/>
                </a:solidFill>
                <a:latin typeface="Century Schoolbook" panose="02040604050505020304" pitchFamily="18" charset="0"/>
              </a:rPr>
              <a:t>DATA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b="1" dirty="0"/>
            </a:br>
            <a:r>
              <a:rPr lang="en-US" sz="3200" b="1" i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Communication: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of exchanging data or information In case of computer networks this exchange is done between two devices over a transmission medium.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429" y="-292495"/>
            <a:ext cx="9663142" cy="140053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1287C3"/>
                </a:solidFill>
                <a:latin typeface="Century Schoolbook" panose="02040604050505020304" pitchFamily="18" charset="0"/>
              </a:rPr>
              <a:t>Characteristics of Data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822" y="590677"/>
            <a:ext cx="10341595" cy="64770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any data communications system depends upon the following four fundamental characteristics:</a:t>
            </a:r>
            <a:endParaRPr lang="en-US" sz="1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1200" b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en-US" sz="112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should be delivered to the correct destination and correct user.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US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system should deliver the data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accurately, without introducing any errors. The data may get corrupted during transmission affecting the accuracy of the delivered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Timeliness</a:t>
            </a:r>
            <a:r>
              <a:rPr lang="en-US" sz="112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and Video data has to be delivered in a timely manner without any delay; such a data delivery is called real time transmission of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en-US" sz="112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variation in the packet arrival time. Uneven Jitter may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the timeliness of data being transmitted. 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0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85" y="191751"/>
            <a:ext cx="10018713" cy="9548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287C3"/>
                </a:solidFill>
                <a:latin typeface="Century Schoolbook" panose="02040604050505020304" pitchFamily="18" charset="0"/>
              </a:rPr>
              <a:t>Components of Data Communication</a:t>
            </a:r>
            <a:br>
              <a:rPr lang="en-US" sz="3200" b="1" dirty="0">
                <a:solidFill>
                  <a:srgbClr val="1287C3"/>
                </a:solidFill>
                <a:latin typeface="Century Schoolbook" panose="02040604050505020304" pitchFamily="18" charset="0"/>
              </a:rPr>
            </a:br>
            <a:endParaRPr lang="en-US" sz="3200" dirty="0">
              <a:solidFill>
                <a:srgbClr val="1287C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29" y="744467"/>
            <a:ext cx="8946541" cy="1704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Communication system has five components as shown in the diagram below: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9F763D-66AE-57D9-273E-3F7B24BB9647}"/>
              </a:ext>
            </a:extLst>
          </p:cNvPr>
          <p:cNvGrpSpPr/>
          <p:nvPr/>
        </p:nvGrpSpPr>
        <p:grpSpPr>
          <a:xfrm>
            <a:off x="3517147" y="2065926"/>
            <a:ext cx="6616587" cy="4139077"/>
            <a:chOff x="1998733" y="2079653"/>
            <a:chExt cx="6975334" cy="44506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62BBC2-D0F1-FFC8-6306-6A27AB03F490}"/>
                </a:ext>
              </a:extLst>
            </p:cNvPr>
            <p:cNvSpPr/>
            <p:nvPr/>
          </p:nvSpPr>
          <p:spPr>
            <a:xfrm>
              <a:off x="1998733" y="2079653"/>
              <a:ext cx="6975334" cy="4450620"/>
            </a:xfrm>
            <a:prstGeom prst="rect">
              <a:avLst/>
            </a:prstGeom>
            <a:solidFill>
              <a:schemeClr val="bg2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4E33B14-F080-B3A6-348C-613935A7E38E}"/>
                </a:ext>
              </a:extLst>
            </p:cNvPr>
            <p:cNvSpPr/>
            <p:nvPr/>
          </p:nvSpPr>
          <p:spPr>
            <a:xfrm>
              <a:off x="2524715" y="2184850"/>
              <a:ext cx="6060935" cy="422043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screenshot of a computer">
              <a:extLst>
                <a:ext uri="{FF2B5EF4-FFF2-40B4-BE49-F238E27FC236}">
                  <a16:creationId xmlns:a16="http://schemas.microsoft.com/office/drawing/2014/main" id="{463CE6F7-A1A3-C6AC-41F9-74D462F2F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039193" y="2144389"/>
              <a:ext cx="6902506" cy="4345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37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7E080D-927F-DA51-3D70-A68CB02EEAD6}"/>
              </a:ext>
            </a:extLst>
          </p:cNvPr>
          <p:cNvGrpSpPr/>
          <p:nvPr/>
        </p:nvGrpSpPr>
        <p:grpSpPr>
          <a:xfrm>
            <a:off x="1923716" y="300241"/>
            <a:ext cx="8172115" cy="5415306"/>
            <a:chOff x="2032000" y="721346"/>
            <a:chExt cx="8172115" cy="541530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EA8DA9-0A96-E3CD-8115-87104BCC01B3}"/>
                </a:ext>
              </a:extLst>
            </p:cNvPr>
            <p:cNvSpPr/>
            <p:nvPr/>
          </p:nvSpPr>
          <p:spPr>
            <a:xfrm>
              <a:off x="2032000" y="721346"/>
              <a:ext cx="823252" cy="1176073"/>
            </a:xfrm>
            <a:custGeom>
              <a:avLst/>
              <a:gdLst>
                <a:gd name="connsiteX0" fmla="*/ 0 w 1176072"/>
                <a:gd name="connsiteY0" fmla="*/ 0 h 823251"/>
                <a:gd name="connsiteX1" fmla="*/ 764447 w 1176072"/>
                <a:gd name="connsiteY1" fmla="*/ 0 h 823251"/>
                <a:gd name="connsiteX2" fmla="*/ 1176072 w 1176072"/>
                <a:gd name="connsiteY2" fmla="*/ 411626 h 823251"/>
                <a:gd name="connsiteX3" fmla="*/ 764447 w 1176072"/>
                <a:gd name="connsiteY3" fmla="*/ 823251 h 823251"/>
                <a:gd name="connsiteX4" fmla="*/ 0 w 1176072"/>
                <a:gd name="connsiteY4" fmla="*/ 823251 h 823251"/>
                <a:gd name="connsiteX5" fmla="*/ 411626 w 1176072"/>
                <a:gd name="connsiteY5" fmla="*/ 411626 h 823251"/>
                <a:gd name="connsiteX6" fmla="*/ 0 w 1176072"/>
                <a:gd name="connsiteY6" fmla="*/ 0 h 8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72" h="823251">
                  <a:moveTo>
                    <a:pt x="1176071" y="0"/>
                  </a:moveTo>
                  <a:lnTo>
                    <a:pt x="1176071" y="535113"/>
                  </a:lnTo>
                  <a:lnTo>
                    <a:pt x="588035" y="823251"/>
                  </a:lnTo>
                  <a:lnTo>
                    <a:pt x="1" y="535113"/>
                  </a:lnTo>
                  <a:lnTo>
                    <a:pt x="1" y="0"/>
                  </a:lnTo>
                  <a:lnTo>
                    <a:pt x="588035" y="288139"/>
                  </a:lnTo>
                  <a:lnTo>
                    <a:pt x="117607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19882" rIns="8255" bIns="4198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9CD51A-B0D1-CE9A-F50D-650B0B059A0C}"/>
                </a:ext>
              </a:extLst>
            </p:cNvPr>
            <p:cNvSpPr/>
            <p:nvPr/>
          </p:nvSpPr>
          <p:spPr>
            <a:xfrm>
              <a:off x="2855250" y="721346"/>
              <a:ext cx="7304749" cy="764448"/>
            </a:xfrm>
            <a:custGeom>
              <a:avLst/>
              <a:gdLst>
                <a:gd name="connsiteX0" fmla="*/ 127410 w 764447"/>
                <a:gd name="connsiteY0" fmla="*/ 0 h 7304748"/>
                <a:gd name="connsiteX1" fmla="*/ 637037 w 764447"/>
                <a:gd name="connsiteY1" fmla="*/ 0 h 7304748"/>
                <a:gd name="connsiteX2" fmla="*/ 764447 w 764447"/>
                <a:gd name="connsiteY2" fmla="*/ 127410 h 7304748"/>
                <a:gd name="connsiteX3" fmla="*/ 764447 w 764447"/>
                <a:gd name="connsiteY3" fmla="*/ 7304748 h 7304748"/>
                <a:gd name="connsiteX4" fmla="*/ 764447 w 764447"/>
                <a:gd name="connsiteY4" fmla="*/ 7304748 h 7304748"/>
                <a:gd name="connsiteX5" fmla="*/ 0 w 764447"/>
                <a:gd name="connsiteY5" fmla="*/ 7304748 h 7304748"/>
                <a:gd name="connsiteX6" fmla="*/ 0 w 764447"/>
                <a:gd name="connsiteY6" fmla="*/ 7304748 h 7304748"/>
                <a:gd name="connsiteX7" fmla="*/ 0 w 764447"/>
                <a:gd name="connsiteY7" fmla="*/ 127410 h 7304748"/>
                <a:gd name="connsiteX8" fmla="*/ 127410 w 764447"/>
                <a:gd name="connsiteY8" fmla="*/ 0 h 73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47" h="7304748">
                  <a:moveTo>
                    <a:pt x="764447" y="1217482"/>
                  </a:moveTo>
                  <a:lnTo>
                    <a:pt x="764447" y="6087266"/>
                  </a:lnTo>
                  <a:cubicBezTo>
                    <a:pt x="764447" y="6759664"/>
                    <a:pt x="758477" y="7304743"/>
                    <a:pt x="751113" y="7304743"/>
                  </a:cubicBezTo>
                  <a:lnTo>
                    <a:pt x="0" y="7304743"/>
                  </a:lnTo>
                  <a:lnTo>
                    <a:pt x="0" y="7304743"/>
                  </a:lnTo>
                  <a:lnTo>
                    <a:pt x="0" y="5"/>
                  </a:lnTo>
                  <a:lnTo>
                    <a:pt x="0" y="5"/>
                  </a:lnTo>
                  <a:lnTo>
                    <a:pt x="751113" y="5"/>
                  </a:lnTo>
                  <a:cubicBezTo>
                    <a:pt x="758477" y="5"/>
                    <a:pt x="764447" y="545084"/>
                    <a:pt x="764447" y="121748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6842" rIns="46842" bIns="46843" numCol="1" spcCol="1270" anchor="ctr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20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Message is the information to be communicated by the sender to the receiver.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1BE2C-EB80-8475-1FC7-54A616C455B6}"/>
                </a:ext>
              </a:extLst>
            </p:cNvPr>
            <p:cNvSpPr/>
            <p:nvPr/>
          </p:nvSpPr>
          <p:spPr>
            <a:xfrm>
              <a:off x="2032000" y="1781154"/>
              <a:ext cx="823252" cy="1176073"/>
            </a:xfrm>
            <a:custGeom>
              <a:avLst/>
              <a:gdLst>
                <a:gd name="connsiteX0" fmla="*/ 0 w 1176072"/>
                <a:gd name="connsiteY0" fmla="*/ 0 h 823251"/>
                <a:gd name="connsiteX1" fmla="*/ 764447 w 1176072"/>
                <a:gd name="connsiteY1" fmla="*/ 0 h 823251"/>
                <a:gd name="connsiteX2" fmla="*/ 1176072 w 1176072"/>
                <a:gd name="connsiteY2" fmla="*/ 411626 h 823251"/>
                <a:gd name="connsiteX3" fmla="*/ 764447 w 1176072"/>
                <a:gd name="connsiteY3" fmla="*/ 823251 h 823251"/>
                <a:gd name="connsiteX4" fmla="*/ 0 w 1176072"/>
                <a:gd name="connsiteY4" fmla="*/ 823251 h 823251"/>
                <a:gd name="connsiteX5" fmla="*/ 411626 w 1176072"/>
                <a:gd name="connsiteY5" fmla="*/ 411626 h 823251"/>
                <a:gd name="connsiteX6" fmla="*/ 0 w 1176072"/>
                <a:gd name="connsiteY6" fmla="*/ 0 h 8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72" h="823251">
                  <a:moveTo>
                    <a:pt x="1176071" y="0"/>
                  </a:moveTo>
                  <a:lnTo>
                    <a:pt x="1176071" y="535113"/>
                  </a:lnTo>
                  <a:lnTo>
                    <a:pt x="588035" y="823251"/>
                  </a:lnTo>
                  <a:lnTo>
                    <a:pt x="1" y="535113"/>
                  </a:lnTo>
                  <a:lnTo>
                    <a:pt x="1" y="0"/>
                  </a:lnTo>
                  <a:lnTo>
                    <a:pt x="588035" y="288139"/>
                  </a:lnTo>
                  <a:lnTo>
                    <a:pt x="117607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19882" rIns="8255" bIns="4198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solidFill>
                    <a:schemeClr val="bg1"/>
                  </a:solidFill>
                </a:rPr>
                <a:t>SENDER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1F459B-AB0C-7C93-F292-BD107682C6D1}"/>
                </a:ext>
              </a:extLst>
            </p:cNvPr>
            <p:cNvSpPr/>
            <p:nvPr/>
          </p:nvSpPr>
          <p:spPr>
            <a:xfrm>
              <a:off x="2855250" y="1781154"/>
              <a:ext cx="7304749" cy="764448"/>
            </a:xfrm>
            <a:custGeom>
              <a:avLst/>
              <a:gdLst>
                <a:gd name="connsiteX0" fmla="*/ 127410 w 764447"/>
                <a:gd name="connsiteY0" fmla="*/ 0 h 7304748"/>
                <a:gd name="connsiteX1" fmla="*/ 637037 w 764447"/>
                <a:gd name="connsiteY1" fmla="*/ 0 h 7304748"/>
                <a:gd name="connsiteX2" fmla="*/ 764447 w 764447"/>
                <a:gd name="connsiteY2" fmla="*/ 127410 h 7304748"/>
                <a:gd name="connsiteX3" fmla="*/ 764447 w 764447"/>
                <a:gd name="connsiteY3" fmla="*/ 7304748 h 7304748"/>
                <a:gd name="connsiteX4" fmla="*/ 764447 w 764447"/>
                <a:gd name="connsiteY4" fmla="*/ 7304748 h 7304748"/>
                <a:gd name="connsiteX5" fmla="*/ 0 w 764447"/>
                <a:gd name="connsiteY5" fmla="*/ 7304748 h 7304748"/>
                <a:gd name="connsiteX6" fmla="*/ 0 w 764447"/>
                <a:gd name="connsiteY6" fmla="*/ 7304748 h 7304748"/>
                <a:gd name="connsiteX7" fmla="*/ 0 w 764447"/>
                <a:gd name="connsiteY7" fmla="*/ 127410 h 7304748"/>
                <a:gd name="connsiteX8" fmla="*/ 127410 w 764447"/>
                <a:gd name="connsiteY8" fmla="*/ 0 h 73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47" h="7304748">
                  <a:moveTo>
                    <a:pt x="764447" y="1217482"/>
                  </a:moveTo>
                  <a:lnTo>
                    <a:pt x="764447" y="6087266"/>
                  </a:lnTo>
                  <a:cubicBezTo>
                    <a:pt x="764447" y="6759664"/>
                    <a:pt x="758477" y="7304743"/>
                    <a:pt x="751113" y="7304743"/>
                  </a:cubicBezTo>
                  <a:lnTo>
                    <a:pt x="0" y="7304743"/>
                  </a:lnTo>
                  <a:lnTo>
                    <a:pt x="0" y="7304743"/>
                  </a:lnTo>
                  <a:lnTo>
                    <a:pt x="0" y="5"/>
                  </a:lnTo>
                  <a:lnTo>
                    <a:pt x="0" y="5"/>
                  </a:lnTo>
                  <a:lnTo>
                    <a:pt x="751113" y="5"/>
                  </a:lnTo>
                  <a:cubicBezTo>
                    <a:pt x="758477" y="5"/>
                    <a:pt x="764447" y="545084"/>
                    <a:pt x="764447" y="121748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6842" rIns="46842" bIns="46843" numCol="1" spcCol="1270" anchor="ctr" anchorCtr="0">
              <a:noAutofit/>
            </a:bodyPr>
            <a:lstStyle/>
            <a:p>
              <a:pPr marL="342900" lvl="1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sender is any device that can send the data</a:t>
              </a:r>
              <a:r>
                <a:rPr lang="en-US" sz="2400" kern="12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sender is any device that can send the data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20354E-8E20-B004-0B8F-07F1A5965104}"/>
                </a:ext>
              </a:extLst>
            </p:cNvPr>
            <p:cNvSpPr/>
            <p:nvPr/>
          </p:nvSpPr>
          <p:spPr>
            <a:xfrm>
              <a:off x="2032000" y="2840962"/>
              <a:ext cx="823252" cy="1176073"/>
            </a:xfrm>
            <a:custGeom>
              <a:avLst/>
              <a:gdLst>
                <a:gd name="connsiteX0" fmla="*/ 0 w 1176072"/>
                <a:gd name="connsiteY0" fmla="*/ 0 h 823251"/>
                <a:gd name="connsiteX1" fmla="*/ 764447 w 1176072"/>
                <a:gd name="connsiteY1" fmla="*/ 0 h 823251"/>
                <a:gd name="connsiteX2" fmla="*/ 1176072 w 1176072"/>
                <a:gd name="connsiteY2" fmla="*/ 411626 h 823251"/>
                <a:gd name="connsiteX3" fmla="*/ 764447 w 1176072"/>
                <a:gd name="connsiteY3" fmla="*/ 823251 h 823251"/>
                <a:gd name="connsiteX4" fmla="*/ 0 w 1176072"/>
                <a:gd name="connsiteY4" fmla="*/ 823251 h 823251"/>
                <a:gd name="connsiteX5" fmla="*/ 411626 w 1176072"/>
                <a:gd name="connsiteY5" fmla="*/ 411626 h 823251"/>
                <a:gd name="connsiteX6" fmla="*/ 0 w 1176072"/>
                <a:gd name="connsiteY6" fmla="*/ 0 h 8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72" h="823251">
                  <a:moveTo>
                    <a:pt x="1176071" y="0"/>
                  </a:moveTo>
                  <a:lnTo>
                    <a:pt x="1176071" y="535113"/>
                  </a:lnTo>
                  <a:lnTo>
                    <a:pt x="588035" y="823251"/>
                  </a:lnTo>
                  <a:lnTo>
                    <a:pt x="1" y="535113"/>
                  </a:lnTo>
                  <a:lnTo>
                    <a:pt x="1" y="0"/>
                  </a:lnTo>
                  <a:lnTo>
                    <a:pt x="588035" y="288139"/>
                  </a:lnTo>
                  <a:lnTo>
                    <a:pt x="117607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19882" rIns="8255" bIns="4198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solidFill>
                    <a:schemeClr val="bg1"/>
                  </a:solidFill>
                </a:rPr>
                <a:t>RECEIVER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38B841-7150-AC37-E2F8-CD996BAA73E0}"/>
                </a:ext>
              </a:extLst>
            </p:cNvPr>
            <p:cNvSpPr/>
            <p:nvPr/>
          </p:nvSpPr>
          <p:spPr>
            <a:xfrm>
              <a:off x="2855250" y="2792835"/>
              <a:ext cx="7304749" cy="764448"/>
            </a:xfrm>
            <a:custGeom>
              <a:avLst/>
              <a:gdLst>
                <a:gd name="connsiteX0" fmla="*/ 127410 w 764447"/>
                <a:gd name="connsiteY0" fmla="*/ 0 h 7304748"/>
                <a:gd name="connsiteX1" fmla="*/ 637037 w 764447"/>
                <a:gd name="connsiteY1" fmla="*/ 0 h 7304748"/>
                <a:gd name="connsiteX2" fmla="*/ 764447 w 764447"/>
                <a:gd name="connsiteY2" fmla="*/ 127410 h 7304748"/>
                <a:gd name="connsiteX3" fmla="*/ 764447 w 764447"/>
                <a:gd name="connsiteY3" fmla="*/ 7304748 h 7304748"/>
                <a:gd name="connsiteX4" fmla="*/ 764447 w 764447"/>
                <a:gd name="connsiteY4" fmla="*/ 7304748 h 7304748"/>
                <a:gd name="connsiteX5" fmla="*/ 0 w 764447"/>
                <a:gd name="connsiteY5" fmla="*/ 7304748 h 7304748"/>
                <a:gd name="connsiteX6" fmla="*/ 0 w 764447"/>
                <a:gd name="connsiteY6" fmla="*/ 7304748 h 7304748"/>
                <a:gd name="connsiteX7" fmla="*/ 0 w 764447"/>
                <a:gd name="connsiteY7" fmla="*/ 127410 h 7304748"/>
                <a:gd name="connsiteX8" fmla="*/ 127410 w 764447"/>
                <a:gd name="connsiteY8" fmla="*/ 0 h 73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47" h="7304748">
                  <a:moveTo>
                    <a:pt x="764447" y="1217482"/>
                  </a:moveTo>
                  <a:lnTo>
                    <a:pt x="764447" y="6087266"/>
                  </a:lnTo>
                  <a:cubicBezTo>
                    <a:pt x="764447" y="6759664"/>
                    <a:pt x="758477" y="7304743"/>
                    <a:pt x="751113" y="7304743"/>
                  </a:cubicBezTo>
                  <a:lnTo>
                    <a:pt x="0" y="7304743"/>
                  </a:lnTo>
                  <a:lnTo>
                    <a:pt x="0" y="7304743"/>
                  </a:lnTo>
                  <a:lnTo>
                    <a:pt x="0" y="5"/>
                  </a:lnTo>
                  <a:lnTo>
                    <a:pt x="0" y="5"/>
                  </a:lnTo>
                  <a:lnTo>
                    <a:pt x="751113" y="5"/>
                  </a:lnTo>
                  <a:cubicBezTo>
                    <a:pt x="758477" y="5"/>
                    <a:pt x="764447" y="545084"/>
                    <a:pt x="764447" y="121748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6842" rIns="46842" bIns="46843" numCol="1" spcCol="1270" anchor="ctr" anchorCtr="0">
              <a:noAutofit/>
            </a:bodyPr>
            <a:lstStyle/>
            <a:p>
              <a:pPr marL="342900" lvl="1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receiver is a device that the sender wants to</a:t>
              </a:r>
              <a:b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communicate the data.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BDAB79-D01F-4C69-7D60-D1643532B748}"/>
                </a:ext>
              </a:extLst>
            </p:cNvPr>
            <p:cNvSpPr/>
            <p:nvPr/>
          </p:nvSpPr>
          <p:spPr>
            <a:xfrm>
              <a:off x="2032000" y="3900771"/>
              <a:ext cx="823252" cy="1176073"/>
            </a:xfrm>
            <a:custGeom>
              <a:avLst/>
              <a:gdLst>
                <a:gd name="connsiteX0" fmla="*/ 0 w 1176072"/>
                <a:gd name="connsiteY0" fmla="*/ 0 h 823251"/>
                <a:gd name="connsiteX1" fmla="*/ 764447 w 1176072"/>
                <a:gd name="connsiteY1" fmla="*/ 0 h 823251"/>
                <a:gd name="connsiteX2" fmla="*/ 1176072 w 1176072"/>
                <a:gd name="connsiteY2" fmla="*/ 411626 h 823251"/>
                <a:gd name="connsiteX3" fmla="*/ 764447 w 1176072"/>
                <a:gd name="connsiteY3" fmla="*/ 823251 h 823251"/>
                <a:gd name="connsiteX4" fmla="*/ 0 w 1176072"/>
                <a:gd name="connsiteY4" fmla="*/ 823251 h 823251"/>
                <a:gd name="connsiteX5" fmla="*/ 411626 w 1176072"/>
                <a:gd name="connsiteY5" fmla="*/ 411626 h 823251"/>
                <a:gd name="connsiteX6" fmla="*/ 0 w 1176072"/>
                <a:gd name="connsiteY6" fmla="*/ 0 h 8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72" h="823251">
                  <a:moveTo>
                    <a:pt x="1176071" y="0"/>
                  </a:moveTo>
                  <a:lnTo>
                    <a:pt x="1176071" y="535113"/>
                  </a:lnTo>
                  <a:lnTo>
                    <a:pt x="588035" y="823251"/>
                  </a:lnTo>
                  <a:lnTo>
                    <a:pt x="1" y="535113"/>
                  </a:lnTo>
                  <a:lnTo>
                    <a:pt x="1" y="0"/>
                  </a:lnTo>
                  <a:lnTo>
                    <a:pt x="588035" y="288139"/>
                  </a:lnTo>
                  <a:lnTo>
                    <a:pt x="117607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18612" rIns="6985" bIns="4186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 Medium </a:t>
              </a:r>
              <a:endParaRPr lang="en-US" sz="11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1BB34-DBA1-6D8B-CD85-9C499B606C1A}"/>
                </a:ext>
              </a:extLst>
            </p:cNvPr>
            <p:cNvSpPr/>
            <p:nvPr/>
          </p:nvSpPr>
          <p:spPr>
            <a:xfrm>
              <a:off x="2855250" y="3672573"/>
              <a:ext cx="7304749" cy="1404271"/>
            </a:xfrm>
            <a:custGeom>
              <a:avLst/>
              <a:gdLst>
                <a:gd name="connsiteX0" fmla="*/ 127410 w 764447"/>
                <a:gd name="connsiteY0" fmla="*/ 0 h 7304748"/>
                <a:gd name="connsiteX1" fmla="*/ 637037 w 764447"/>
                <a:gd name="connsiteY1" fmla="*/ 0 h 7304748"/>
                <a:gd name="connsiteX2" fmla="*/ 764447 w 764447"/>
                <a:gd name="connsiteY2" fmla="*/ 127410 h 7304748"/>
                <a:gd name="connsiteX3" fmla="*/ 764447 w 764447"/>
                <a:gd name="connsiteY3" fmla="*/ 7304748 h 7304748"/>
                <a:gd name="connsiteX4" fmla="*/ 764447 w 764447"/>
                <a:gd name="connsiteY4" fmla="*/ 7304748 h 7304748"/>
                <a:gd name="connsiteX5" fmla="*/ 0 w 764447"/>
                <a:gd name="connsiteY5" fmla="*/ 7304748 h 7304748"/>
                <a:gd name="connsiteX6" fmla="*/ 0 w 764447"/>
                <a:gd name="connsiteY6" fmla="*/ 7304748 h 7304748"/>
                <a:gd name="connsiteX7" fmla="*/ 0 w 764447"/>
                <a:gd name="connsiteY7" fmla="*/ 127410 h 7304748"/>
                <a:gd name="connsiteX8" fmla="*/ 127410 w 764447"/>
                <a:gd name="connsiteY8" fmla="*/ 0 h 73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47" h="7304748">
                  <a:moveTo>
                    <a:pt x="764447" y="1217482"/>
                  </a:moveTo>
                  <a:lnTo>
                    <a:pt x="764447" y="6087266"/>
                  </a:lnTo>
                  <a:cubicBezTo>
                    <a:pt x="764447" y="6759664"/>
                    <a:pt x="758477" y="7304743"/>
                    <a:pt x="751113" y="7304743"/>
                  </a:cubicBezTo>
                  <a:lnTo>
                    <a:pt x="0" y="7304743"/>
                  </a:lnTo>
                  <a:lnTo>
                    <a:pt x="0" y="7304743"/>
                  </a:lnTo>
                  <a:lnTo>
                    <a:pt x="0" y="5"/>
                  </a:lnTo>
                  <a:lnTo>
                    <a:pt x="0" y="5"/>
                  </a:lnTo>
                  <a:lnTo>
                    <a:pt x="751113" y="5"/>
                  </a:lnTo>
                  <a:cubicBezTo>
                    <a:pt x="758477" y="5"/>
                    <a:pt x="764447" y="545084"/>
                    <a:pt x="764447" y="121748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6842" rIns="46842" bIns="46843" numCol="1" spcCol="1270" anchor="ctr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2000" kern="12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20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1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the path by which the message travels from</a:t>
              </a:r>
              <a:br>
                <a:rPr lang="en-US" sz="2000" kern="12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kern="12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sender to receiver. </a:t>
              </a: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the path by which the message travels from</a:t>
              </a:r>
              <a:b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sender to receiver. It can be wired or wireless and many subtypes in both.</a:t>
              </a:r>
              <a:b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0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1DB219-728A-5D14-8F90-A54ABE2734B1}"/>
                </a:ext>
              </a:extLst>
            </p:cNvPr>
            <p:cNvSpPr/>
            <p:nvPr/>
          </p:nvSpPr>
          <p:spPr>
            <a:xfrm>
              <a:off x="2032000" y="4960579"/>
              <a:ext cx="823252" cy="1176073"/>
            </a:xfrm>
            <a:custGeom>
              <a:avLst/>
              <a:gdLst>
                <a:gd name="connsiteX0" fmla="*/ 0 w 1176072"/>
                <a:gd name="connsiteY0" fmla="*/ 0 h 823251"/>
                <a:gd name="connsiteX1" fmla="*/ 764447 w 1176072"/>
                <a:gd name="connsiteY1" fmla="*/ 0 h 823251"/>
                <a:gd name="connsiteX2" fmla="*/ 1176072 w 1176072"/>
                <a:gd name="connsiteY2" fmla="*/ 411626 h 823251"/>
                <a:gd name="connsiteX3" fmla="*/ 764447 w 1176072"/>
                <a:gd name="connsiteY3" fmla="*/ 823251 h 823251"/>
                <a:gd name="connsiteX4" fmla="*/ 0 w 1176072"/>
                <a:gd name="connsiteY4" fmla="*/ 823251 h 823251"/>
                <a:gd name="connsiteX5" fmla="*/ 411626 w 1176072"/>
                <a:gd name="connsiteY5" fmla="*/ 411626 h 823251"/>
                <a:gd name="connsiteX6" fmla="*/ 0 w 1176072"/>
                <a:gd name="connsiteY6" fmla="*/ 0 h 8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72" h="823251">
                  <a:moveTo>
                    <a:pt x="1176071" y="0"/>
                  </a:moveTo>
                  <a:lnTo>
                    <a:pt x="1176071" y="535113"/>
                  </a:lnTo>
                  <a:lnTo>
                    <a:pt x="588035" y="823251"/>
                  </a:lnTo>
                  <a:lnTo>
                    <a:pt x="1" y="535113"/>
                  </a:lnTo>
                  <a:lnTo>
                    <a:pt x="1" y="0"/>
                  </a:lnTo>
                  <a:lnTo>
                    <a:pt x="588035" y="288139"/>
                  </a:lnTo>
                  <a:lnTo>
                    <a:pt x="117607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19882" rIns="8255" bIns="4198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>
                  <a:solidFill>
                    <a:schemeClr val="bg1"/>
                  </a:solidFill>
                </a:rPr>
                <a:t>Protocol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8C3DEA-ECFE-0907-6243-4D424C398E5E}"/>
                </a:ext>
              </a:extLst>
            </p:cNvPr>
            <p:cNvSpPr/>
            <p:nvPr/>
          </p:nvSpPr>
          <p:spPr>
            <a:xfrm>
              <a:off x="2899366" y="5210023"/>
              <a:ext cx="7304749" cy="923330"/>
            </a:xfrm>
            <a:custGeom>
              <a:avLst/>
              <a:gdLst>
                <a:gd name="connsiteX0" fmla="*/ 127410 w 764447"/>
                <a:gd name="connsiteY0" fmla="*/ 0 h 7304748"/>
                <a:gd name="connsiteX1" fmla="*/ 637037 w 764447"/>
                <a:gd name="connsiteY1" fmla="*/ 0 h 7304748"/>
                <a:gd name="connsiteX2" fmla="*/ 764447 w 764447"/>
                <a:gd name="connsiteY2" fmla="*/ 127410 h 7304748"/>
                <a:gd name="connsiteX3" fmla="*/ 764447 w 764447"/>
                <a:gd name="connsiteY3" fmla="*/ 7304748 h 7304748"/>
                <a:gd name="connsiteX4" fmla="*/ 764447 w 764447"/>
                <a:gd name="connsiteY4" fmla="*/ 7304748 h 7304748"/>
                <a:gd name="connsiteX5" fmla="*/ 0 w 764447"/>
                <a:gd name="connsiteY5" fmla="*/ 7304748 h 7304748"/>
                <a:gd name="connsiteX6" fmla="*/ 0 w 764447"/>
                <a:gd name="connsiteY6" fmla="*/ 7304748 h 7304748"/>
                <a:gd name="connsiteX7" fmla="*/ 0 w 764447"/>
                <a:gd name="connsiteY7" fmla="*/ 127410 h 7304748"/>
                <a:gd name="connsiteX8" fmla="*/ 127410 w 764447"/>
                <a:gd name="connsiteY8" fmla="*/ 0 h 73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47" h="7304748">
                  <a:moveTo>
                    <a:pt x="764447" y="1217482"/>
                  </a:moveTo>
                  <a:lnTo>
                    <a:pt x="764447" y="6087266"/>
                  </a:lnTo>
                  <a:cubicBezTo>
                    <a:pt x="764447" y="6759664"/>
                    <a:pt x="758477" y="7304743"/>
                    <a:pt x="751113" y="7304743"/>
                  </a:cubicBezTo>
                  <a:lnTo>
                    <a:pt x="0" y="7304743"/>
                  </a:lnTo>
                  <a:lnTo>
                    <a:pt x="0" y="7304743"/>
                  </a:lnTo>
                  <a:lnTo>
                    <a:pt x="0" y="5"/>
                  </a:lnTo>
                  <a:lnTo>
                    <a:pt x="0" y="5"/>
                  </a:lnTo>
                  <a:lnTo>
                    <a:pt x="751113" y="5"/>
                  </a:lnTo>
                  <a:cubicBezTo>
                    <a:pt x="758477" y="5"/>
                    <a:pt x="764447" y="545084"/>
                    <a:pt x="764447" y="121748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6843" rIns="46842" bIns="46842" numCol="1" spcCol="1270" anchor="ctr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dirty="0">
                <a:solidFill>
                  <a:srgbClr val="1287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1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an agreed upon set or rules used by the sender and</a:t>
              </a:r>
              <a:b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>
                  <a:solidFill>
                    <a:srgbClr val="1287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receiver to communicate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13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D923-9F8B-47C2-5437-BADC085DA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338" y="1380068"/>
            <a:ext cx="8969685" cy="261619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Schoolbook" panose="02040604050505020304" pitchFamily="18" charset="0"/>
              </a:rPr>
              <a:t>POSSIBILITIES UNLIMITED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4FA80-33E3-9F88-0E7F-41BD6EF86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3262527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354</TotalTime>
  <Words>799</Words>
  <Application>Microsoft Office PowerPoint</Application>
  <PresentationFormat>Widescreen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Aptos</vt:lpstr>
      <vt:lpstr>Arial</vt:lpstr>
      <vt:lpstr>Century Schoolbook</vt:lpstr>
      <vt:lpstr>Corbel</vt:lpstr>
      <vt:lpstr>Footlight MT Light</vt:lpstr>
      <vt:lpstr>Times New Roman</vt:lpstr>
      <vt:lpstr>Wingdings 3</vt:lpstr>
      <vt:lpstr>Parallax</vt:lpstr>
      <vt:lpstr>NETWORKING FUNDAMENTALS  </vt:lpstr>
      <vt:lpstr>INTRODUCTION </vt:lpstr>
      <vt:lpstr>A network provides various features and they are as follow:   </vt:lpstr>
      <vt:lpstr>DATA &amp; INFORMATION</vt:lpstr>
      <vt:lpstr>DATA COMMUNICATION</vt:lpstr>
      <vt:lpstr>Characteristics of Data Communication</vt:lpstr>
      <vt:lpstr>Components of Data Communication </vt:lpstr>
      <vt:lpstr>PowerPoint Presentation</vt:lpstr>
      <vt:lpstr>POSSIBILITIES UNLIMITED</vt:lpstr>
      <vt:lpstr>The internet is a vast interconnection of computers that connect computers across the world; and it is used for accessing information and communication. </vt:lpstr>
      <vt:lpstr> A global network connecting billions of devices.  Enables communication, information sharing, and access to vast resources.  Evolution from ARPANET to the modern internet.  Key technologies: World Wide Web, email, social media.   </vt:lpstr>
      <vt:lpstr>COMMUNICATION &amp; COLLABORATION</vt:lpstr>
      <vt:lpstr>INFORMATION &amp; KNOWLEDGE</vt:lpstr>
      <vt:lpstr>COMMERCE &amp; TRANSACTIONS</vt:lpstr>
      <vt:lpstr>ENTERTAINMENT &amp; MEDIA </vt:lpstr>
      <vt:lpstr>INNOVATION &amp; FUTURE TRENDS</vt:lpstr>
      <vt:lpstr>THE INTERNET'S IMPACT </vt:lpstr>
      <vt:lpstr>PowerPoint Presentation</vt:lpstr>
      <vt:lpstr>THE FUTURE OF THE INTERNET </vt:lpstr>
      <vt:lpstr>THANKYOU FOR YOUR ATTENTION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FUNDAMENTALS</dc:title>
  <dc:creator>mohsin</dc:creator>
  <cp:lastModifiedBy>Jack Noah Turay</cp:lastModifiedBy>
  <cp:revision>6</cp:revision>
  <dcterms:created xsi:type="dcterms:W3CDTF">2019-01-18T21:05:23Z</dcterms:created>
  <dcterms:modified xsi:type="dcterms:W3CDTF">2025-08-14T22:02:50Z</dcterms:modified>
</cp:coreProperties>
</file>